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37CC7F-E2AB-49E4-BD87-115D1054DAA8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5C97E5-48B0-4C12-B186-CBD6CC55D8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2660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44c83cd3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44c83cd3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>
          <a:extLst>
            <a:ext uri="{FF2B5EF4-FFF2-40B4-BE49-F238E27FC236}">
              <a16:creationId xmlns:a16="http://schemas.microsoft.com/office/drawing/2014/main" id="{ECF03E53-727E-8CA3-205B-FC0E1CF0C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44c83cd32_0_21:notes">
            <a:extLst>
              <a:ext uri="{FF2B5EF4-FFF2-40B4-BE49-F238E27FC236}">
                <a16:creationId xmlns:a16="http://schemas.microsoft.com/office/drawing/2014/main" id="{6871DD35-9278-4A04-E297-17183DBBAF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44c83cd32_0_21:notes">
            <a:extLst>
              <a:ext uri="{FF2B5EF4-FFF2-40B4-BE49-F238E27FC236}">
                <a16:creationId xmlns:a16="http://schemas.microsoft.com/office/drawing/2014/main" id="{902076E1-22D3-FAD9-2AEF-2625B1B4CF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105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63bd387c2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63bd387c2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c4cacc583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6" name="Google Shape;196;g22c4cacc583_0_23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latin typeface="Helvetica Neue"/>
                <a:ea typeface="Helvetica Neue"/>
                <a:cs typeface="Helvetica Neue"/>
                <a:sym typeface="Helvetica Neue"/>
              </a:rPr>
              <a:t>DON’T FORGET TO SET NEXT STEPS BEFORE LEAVING THE MEETING!</a:t>
            </a:r>
            <a:endParaRPr sz="1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7947-593C-A396-7BAC-67E649DB4C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ED31E4-A1FC-1E49-60E4-1CF9DF4759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4019D0-31CE-75EC-9340-645758FFB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BD446-3029-2D2C-4784-3820CCF73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77D3D-56BE-E602-5A65-8546ED11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0394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9B51-2783-50DB-41CE-168FB4BE0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558B7-1150-C999-3D8C-8B7F8BD78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0A289-D7DF-7843-DA0D-B6891585E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E42F3A-AA54-646D-164D-DF1194A2C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CE39D-F44A-9CE4-C24A-19F69C1D4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5286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A9E8DC-DFE3-645F-6E5B-30232C1AE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705055-6B29-FDFF-5CF3-31B078E9F0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539951-3E4D-B843-7052-FE80B5CA7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6D8D9-EC3F-673B-3714-1E9BE8E3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570D6-EAEE-92DD-2C9E-7665EB95B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4882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4FDA-6219-FC24-7703-B863A8142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470AA-A2ED-CEA7-DE78-7452BCB22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D2BD5-9F84-F0B6-301C-FFFEC7EA8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829F2-CF80-A474-70CE-1B3DBFC50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052CF-E1DB-6546-F241-5FDED0CE3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566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06B30-1954-EDD0-04B4-829E2E2EF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596F9-1CC7-2492-CC16-DAC5915FE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0B5D4-E90E-764A-70BF-8BD40649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D3E95-9558-6FB7-42BC-EA1AFA010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E126E-DE0A-455F-F2F4-439D65579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7586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F1D57-BCED-5BB8-D2D4-42EABBA2A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A45D6-03A8-2423-5778-8D23B98F9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3D5E9D-D827-66FC-41A6-CE90EC9FD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D036E7-F086-BDEC-AFDE-F4420DD9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683AF-F968-3916-B923-264BE5C8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FFBCC-06D3-16C6-B189-311C022AC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345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9A4ED-97A1-AEEF-C834-05B7967AF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CB650-29F9-5029-D246-6AC5E9B579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61BA69-AA8C-C4E3-C007-BA3B7D036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F07515-D5FE-1263-84D3-C303C86830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C57E8F-FF2A-121A-1BDA-440C1E0DF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05B677-AC64-BD1B-07AC-064CA545E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2D8006-610B-D2E1-008C-3BD3A1FD8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4020A6-4C52-45E3-3B76-5DD3435B4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8905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A4DD4-6E8F-F59B-6056-B3A806F2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5E97ED-9F59-6649-2333-44E3F05A0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428B82-4E0B-1451-DC87-4D93FAF6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03D336-5488-8179-4F4F-E68B92BE8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0087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7F741E-1AE3-8DA5-4393-6C383D591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ABFCED-B913-B9C8-D7E9-BB1FDAF21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A285D-F645-10AF-85CC-E7AFA268F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8317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4C6DD-4F97-B62E-C5C9-66B2EA50B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B199E-3A5C-459A-CB25-FE8C8438B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E76774-5141-6BD1-7601-31776889C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F5D428-2D45-1448-D74C-917526BF8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D02B9-91F9-16F4-018D-E976F3117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2DADE-4F9F-B6F9-9115-DA604D7F9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442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1E1DF-718E-42E8-381C-D8E38A7A8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1AD58D-2522-4C5E-7439-444FDB6E9A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A56D3-749B-236D-58B6-D76BCC780B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E4725-314C-94B7-4AB1-EC00C2AD5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0705D-56C5-44C9-4C39-9927E09BF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15376E-6135-16F6-DA9E-5E29AFE28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1576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BC1590-A7E2-3741-58CB-64370A26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4D1070-A132-EDF7-9A7C-5C2C542A2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4BDF2-0151-9C71-4399-5F716975B3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FF825-B773-408F-87FD-DA5B0A7544F0}" type="datetimeFigureOut">
              <a:rPr lang="en-IN" smtClean="0"/>
              <a:t>03-12-2025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7FFBC-48ED-4B83-3337-D2BA77C917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3CF6A2-8D80-7141-BCAC-513A42C6E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55873-8B5F-4661-A57A-B8B35E1979B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68267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kddashboard.neodocs.in/daily_overview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linic.neodocs.in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name@email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7;p28">
            <a:extLst>
              <a:ext uri="{FF2B5EF4-FFF2-40B4-BE49-F238E27FC236}">
                <a16:creationId xmlns:a16="http://schemas.microsoft.com/office/drawing/2014/main" id="{C57DB77E-FF9F-A265-7C0F-3E7F74099BE4}"/>
              </a:ext>
            </a:extLst>
          </p:cNvPr>
          <p:cNvSpPr/>
          <p:nvPr/>
        </p:nvSpPr>
        <p:spPr>
          <a:xfrm>
            <a:off x="1403858" y="1243231"/>
            <a:ext cx="2511940" cy="613465"/>
          </a:xfrm>
          <a:custGeom>
            <a:avLst/>
            <a:gdLst/>
            <a:ahLst/>
            <a:cxnLst/>
            <a:rect l="l" t="t" r="r" b="b"/>
            <a:pathLst>
              <a:path w="5023879" h="1226930" extrusionOk="0">
                <a:moveTo>
                  <a:pt x="0" y="0"/>
                </a:moveTo>
                <a:lnTo>
                  <a:pt x="5023879" y="0"/>
                </a:lnTo>
                <a:lnTo>
                  <a:pt x="5023879" y="1226931"/>
                </a:lnTo>
                <a:lnTo>
                  <a:pt x="0" y="122693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5" name="Google Shape;108;p28">
            <a:extLst>
              <a:ext uri="{FF2B5EF4-FFF2-40B4-BE49-F238E27FC236}">
                <a16:creationId xmlns:a16="http://schemas.microsoft.com/office/drawing/2014/main" id="{ECE8B48F-6045-330C-F4FD-84993F15F781}"/>
              </a:ext>
            </a:extLst>
          </p:cNvPr>
          <p:cNvGrpSpPr/>
          <p:nvPr/>
        </p:nvGrpSpPr>
        <p:grpSpPr>
          <a:xfrm>
            <a:off x="-1" y="785191"/>
            <a:ext cx="5675243" cy="6063310"/>
            <a:chOff x="0" y="-47625"/>
            <a:chExt cx="2295300" cy="3252300"/>
          </a:xfrm>
        </p:grpSpPr>
        <p:sp>
          <p:nvSpPr>
            <p:cNvPr id="16" name="Google Shape;109;p28">
              <a:extLst>
                <a:ext uri="{FF2B5EF4-FFF2-40B4-BE49-F238E27FC236}">
                  <a16:creationId xmlns:a16="http://schemas.microsoft.com/office/drawing/2014/main" id="{1515941E-2F73-39A9-F6D1-C245EFE9567F}"/>
                </a:ext>
              </a:extLst>
            </p:cNvPr>
            <p:cNvSpPr/>
            <p:nvPr/>
          </p:nvSpPr>
          <p:spPr>
            <a:xfrm>
              <a:off x="0" y="0"/>
              <a:ext cx="2295171" cy="3204568"/>
            </a:xfrm>
            <a:custGeom>
              <a:avLst/>
              <a:gdLst/>
              <a:ahLst/>
              <a:cxnLst/>
              <a:rect l="l" t="t" r="r" b="b"/>
              <a:pathLst>
                <a:path w="2295171" h="3204568" extrusionOk="0">
                  <a:moveTo>
                    <a:pt x="0" y="0"/>
                  </a:moveTo>
                  <a:lnTo>
                    <a:pt x="2295171" y="0"/>
                  </a:lnTo>
                  <a:lnTo>
                    <a:pt x="2295171" y="3204568"/>
                  </a:lnTo>
                  <a:lnTo>
                    <a:pt x="0" y="3204568"/>
                  </a:lnTo>
                  <a:close/>
                </a:path>
              </a:pathLst>
            </a:custGeom>
            <a:solidFill>
              <a:srgbClr val="E0F2FF"/>
            </a:solidFill>
            <a:ln>
              <a:noFill/>
            </a:ln>
          </p:spPr>
        </p:sp>
        <p:sp>
          <p:nvSpPr>
            <p:cNvPr id="17" name="Google Shape;110;p28">
              <a:extLst>
                <a:ext uri="{FF2B5EF4-FFF2-40B4-BE49-F238E27FC236}">
                  <a16:creationId xmlns:a16="http://schemas.microsoft.com/office/drawing/2014/main" id="{C346E127-1C38-BAAE-6A5F-160086CBACDC}"/>
                </a:ext>
              </a:extLst>
            </p:cNvPr>
            <p:cNvSpPr txBox="1"/>
            <p:nvPr/>
          </p:nvSpPr>
          <p:spPr>
            <a:xfrm>
              <a:off x="0" y="-47625"/>
              <a:ext cx="2295300" cy="3252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11;p28">
            <a:extLst>
              <a:ext uri="{FF2B5EF4-FFF2-40B4-BE49-F238E27FC236}">
                <a16:creationId xmlns:a16="http://schemas.microsoft.com/office/drawing/2014/main" id="{75F79E9F-3C1E-05FE-8844-D49EA17C3A0C}"/>
              </a:ext>
            </a:extLst>
          </p:cNvPr>
          <p:cNvSpPr/>
          <p:nvPr/>
        </p:nvSpPr>
        <p:spPr>
          <a:xfrm>
            <a:off x="0" y="9499"/>
            <a:ext cx="12191999" cy="885150"/>
          </a:xfrm>
          <a:custGeom>
            <a:avLst/>
            <a:gdLst/>
            <a:ahLst/>
            <a:cxnLst/>
            <a:rect l="l" t="t" r="r" b="b"/>
            <a:pathLst>
              <a:path w="19027352" h="1331915" extrusionOk="0">
                <a:moveTo>
                  <a:pt x="0" y="0"/>
                </a:moveTo>
                <a:lnTo>
                  <a:pt x="19027352" y="0"/>
                </a:lnTo>
                <a:lnTo>
                  <a:pt x="19027352" y="1331914"/>
                </a:lnTo>
                <a:lnTo>
                  <a:pt x="0" y="1331914"/>
                </a:lnTo>
                <a:lnTo>
                  <a:pt x="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</p:sp>
      <p:sp>
        <p:nvSpPr>
          <p:cNvPr id="19" name="Google Shape;112;p28">
            <a:extLst>
              <a:ext uri="{FF2B5EF4-FFF2-40B4-BE49-F238E27FC236}">
                <a16:creationId xmlns:a16="http://schemas.microsoft.com/office/drawing/2014/main" id="{452C1843-49AD-792D-13D8-27FEEAE9EC61}"/>
              </a:ext>
            </a:extLst>
          </p:cNvPr>
          <p:cNvSpPr txBox="1"/>
          <p:nvPr/>
        </p:nvSpPr>
        <p:spPr>
          <a:xfrm>
            <a:off x="3482283" y="258954"/>
            <a:ext cx="527958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MONTHLY</a:t>
            </a:r>
            <a:r>
              <a:rPr lang="en" sz="2000" b="1" i="0" u="none" strike="noStrike" cap="non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UPDATE - UACR CAMPS</a:t>
            </a:r>
            <a:endParaRPr sz="900" dirty="0"/>
          </a:p>
        </p:txBody>
      </p:sp>
      <p:pic>
        <p:nvPicPr>
          <p:cNvPr id="20" name="Google Shape;113;p28">
            <a:extLst>
              <a:ext uri="{FF2B5EF4-FFF2-40B4-BE49-F238E27FC236}">
                <a16:creationId xmlns:a16="http://schemas.microsoft.com/office/drawing/2014/main" id="{1C21DF73-F2FE-5FC3-E118-31D29DC8C01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3426" y="1378134"/>
            <a:ext cx="3647661" cy="1009393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114;p28">
            <a:extLst>
              <a:ext uri="{FF2B5EF4-FFF2-40B4-BE49-F238E27FC236}">
                <a16:creationId xmlns:a16="http://schemas.microsoft.com/office/drawing/2014/main" id="{76928E46-6041-CCBB-E72F-AF8F9110C892}"/>
              </a:ext>
            </a:extLst>
          </p:cNvPr>
          <p:cNvSpPr txBox="1"/>
          <p:nvPr/>
        </p:nvSpPr>
        <p:spPr>
          <a:xfrm>
            <a:off x="365938" y="5212823"/>
            <a:ext cx="4943046" cy="455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525" tIns="9525" rIns="9525" bIns="95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B5394"/>
                </a:solidFill>
              </a:rPr>
              <a:t>Instant UACR on any phone </a:t>
            </a:r>
            <a:endParaRPr sz="1600" b="1" dirty="0">
              <a:solidFill>
                <a:srgbClr val="0B5394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rgbClr val="0B5394"/>
                </a:solidFill>
              </a:rPr>
              <a:t>In-clinic + At-home</a:t>
            </a:r>
            <a:endParaRPr sz="1600" b="1" dirty="0">
              <a:solidFill>
                <a:srgbClr val="0B5394"/>
              </a:solidFill>
            </a:endParaRPr>
          </a:p>
        </p:txBody>
      </p:sp>
      <p:pic>
        <p:nvPicPr>
          <p:cNvPr id="22" name="Google Shape;115;p28" title="Asset 4.png">
            <a:extLst>
              <a:ext uri="{FF2B5EF4-FFF2-40B4-BE49-F238E27FC236}">
                <a16:creationId xmlns:a16="http://schemas.microsoft.com/office/drawing/2014/main" id="{96AB6639-D285-F748-867A-421154A1BCB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5784" y="1156418"/>
            <a:ext cx="4008779" cy="54431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87;p13">
            <a:extLst>
              <a:ext uri="{FF2B5EF4-FFF2-40B4-BE49-F238E27FC236}">
                <a16:creationId xmlns:a16="http://schemas.microsoft.com/office/drawing/2014/main" id="{48FB93B7-7198-FEBE-2520-59F23E614532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65938" y="3053145"/>
            <a:ext cx="5121202" cy="14610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746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1189" y="320041"/>
            <a:ext cx="634962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State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336178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6960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State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Kerala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Maharashtra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Tamil Nadu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Uttar Pradesh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West Bengal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Gujarat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Andhra Pradesh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Karnataka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Telangana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Madhya Pradesh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Rajasthan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11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Assam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4904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4" y="1849047"/>
            <a:ext cx="17282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8214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82149"/>
            <a:ext cx="9601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5152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4" y="2515251"/>
            <a:ext cx="10881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8483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2848353"/>
            <a:ext cx="7040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318145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3181455"/>
            <a:ext cx="41605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51455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4" y="3514557"/>
            <a:ext cx="36484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84765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847659"/>
            <a:ext cx="2944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41807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4180761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51386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513863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84696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4" y="4846965"/>
            <a:ext cx="7680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518006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3" y="5180067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51316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513169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84627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3" y="5846277"/>
            <a:ext cx="32004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TextBox 3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30995" y="320041"/>
            <a:ext cx="613001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City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1"/>
            <a:ext cx="10241280" cy="5377815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1"/>
          <a:ext cx="9532803" cy="4737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Orgcity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Malappuram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Calicut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Kolhapur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Malegaon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Bankura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Kozhikode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Vellore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Salem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Navsari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Pune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Rajahmundry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Bengaluru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Gwalior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Bareilly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2822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828228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1969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19693"/>
            <a:ext cx="320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41115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4" y="2411158"/>
            <a:ext cx="12161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70262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2702623"/>
            <a:ext cx="7040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299408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2994088"/>
            <a:ext cx="44805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2855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285553"/>
            <a:ext cx="48006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57701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577018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386848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3868483"/>
            <a:ext cx="384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15994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159948"/>
            <a:ext cx="2944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45141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3" y="4451413"/>
            <a:ext cx="33924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474287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3" y="4742878"/>
            <a:ext cx="6400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03434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4" y="5034343"/>
            <a:ext cx="7680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32580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3" y="5325808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10462443" y="561727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Rounded Rectangle 32"/>
          <p:cNvSpPr/>
          <p:nvPr/>
        </p:nvSpPr>
        <p:spPr>
          <a:xfrm>
            <a:off x="10462443" y="5617273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10462443" y="590873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Rounded Rectangle 34"/>
          <p:cNvSpPr/>
          <p:nvPr/>
        </p:nvSpPr>
        <p:spPr>
          <a:xfrm>
            <a:off x="10462443" y="5908738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TextBox 35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42079" y="320041"/>
            <a:ext cx="7107843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Speciality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489204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251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Specialization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24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General Physician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724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Diabetologist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24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Nephrologist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724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Internal Medicine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7724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Others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20711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2071116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84835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4" y="2848356"/>
            <a:ext cx="8961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362559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3625596"/>
            <a:ext cx="24323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44028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4402836"/>
            <a:ext cx="13441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51800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5180076"/>
            <a:ext cx="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TextBox 15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26703" y="320041"/>
            <a:ext cx="633859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Age Group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08635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4446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Age Group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&lt;30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30-40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40-50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50-60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60-70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70-80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80-90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19739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8" y="1973961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255689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9" y="2556891"/>
            <a:ext cx="5760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044378" y="313982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044379" y="3139821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044378" y="37227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044378" y="3722751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044378" y="430568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044379" y="4305681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044378" y="488861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044379" y="4888611"/>
            <a:ext cx="23682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044378" y="547154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044378" y="5471541"/>
            <a:ext cx="42245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28828" y="320041"/>
            <a:ext cx="6734344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Gender Wise Testing (November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411480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Gender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Male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206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Female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157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9" y="2459736"/>
            <a:ext cx="17282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8" y="4014216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02158" y="6537960"/>
            <a:ext cx="300082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4;p24">
            <a:extLst>
              <a:ext uri="{FF2B5EF4-FFF2-40B4-BE49-F238E27FC236}">
                <a16:creationId xmlns:a16="http://schemas.microsoft.com/office/drawing/2014/main" id="{B69B25A1-A05C-E6CF-B098-3CD9FB1AE39E}"/>
              </a:ext>
            </a:extLst>
          </p:cNvPr>
          <p:cNvSpPr txBox="1">
            <a:spLocks/>
          </p:cNvSpPr>
          <p:nvPr/>
        </p:nvSpPr>
        <p:spPr>
          <a:xfrm>
            <a:off x="1238932" y="1919888"/>
            <a:ext cx="9714136" cy="2261667"/>
          </a:xfrm>
          <a:prstGeom prst="rect">
            <a:avLst/>
          </a:prstGeom>
        </p:spPr>
        <p:txBody>
          <a:bodyPr spcFirstLastPara="1" wrap="square" lIns="121900" tIns="60933" rIns="121900" bIns="60933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50000"/>
              </a:lnSpc>
              <a:spcBef>
                <a:spcPts val="1333"/>
              </a:spcBef>
            </a:pPr>
            <a:r>
              <a:rPr lang="en-US" sz="4933" b="1"/>
              <a:t>For more insights, login here:</a:t>
            </a:r>
          </a:p>
          <a:p>
            <a:pPr algn="ctr">
              <a:lnSpc>
                <a:spcPct val="150000"/>
              </a:lnSpc>
              <a:spcBef>
                <a:spcPts val="1333"/>
              </a:spcBef>
            </a:pPr>
            <a:r>
              <a:rPr lang="en-US" sz="4933" u="sng">
                <a:solidFill>
                  <a:schemeClr val="hlink"/>
                </a:solidFill>
                <a:hlinkClick r:id="rId3"/>
              </a:rPr>
              <a:t>https://ckddashboard.neodocs.in/</a:t>
            </a:r>
            <a:endParaRPr lang="en-US" sz="4933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>
          <a:extLst>
            <a:ext uri="{FF2B5EF4-FFF2-40B4-BE49-F238E27FC236}">
              <a16:creationId xmlns:a16="http://schemas.microsoft.com/office/drawing/2014/main" id="{357A30F0-EA41-57B2-42C3-A6B3CE67F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>
            <a:extLst>
              <a:ext uri="{FF2B5EF4-FFF2-40B4-BE49-F238E27FC236}">
                <a16:creationId xmlns:a16="http://schemas.microsoft.com/office/drawing/2014/main" id="{1B3D3489-FF61-E0A4-036A-C329D9A27680}"/>
              </a:ext>
            </a:extLst>
          </p:cNvPr>
          <p:cNvSpPr txBox="1"/>
          <p:nvPr/>
        </p:nvSpPr>
        <p:spPr>
          <a:xfrm>
            <a:off x="107400" y="103668"/>
            <a:ext cx="94316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800">
                <a:solidFill>
                  <a:srgbClr val="0B5394"/>
                </a:solidFill>
              </a:rPr>
              <a:t>Doctor / Clinic Dashboard </a:t>
            </a:r>
            <a:endParaRPr sz="2800">
              <a:solidFill>
                <a:srgbClr val="0B5394"/>
              </a:solidFill>
            </a:endParaRPr>
          </a:p>
        </p:txBody>
      </p:sp>
      <p:sp>
        <p:nvSpPr>
          <p:cNvPr id="180" name="Google Shape;180;p39">
            <a:extLst>
              <a:ext uri="{FF2B5EF4-FFF2-40B4-BE49-F238E27FC236}">
                <a16:creationId xmlns:a16="http://schemas.microsoft.com/office/drawing/2014/main" id="{8857933E-177D-AA52-8B55-2E3546A414C7}"/>
              </a:ext>
            </a:extLst>
          </p:cNvPr>
          <p:cNvSpPr txBox="1"/>
          <p:nvPr/>
        </p:nvSpPr>
        <p:spPr>
          <a:xfrm>
            <a:off x="586333" y="825734"/>
            <a:ext cx="10742000" cy="58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lnSpc>
                <a:spcPct val="150000"/>
              </a:lnSpc>
            </a:pPr>
            <a:endParaRPr sz="1467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1" name="Google Shape;181;p39">
            <a:extLst>
              <a:ext uri="{FF2B5EF4-FFF2-40B4-BE49-F238E27FC236}">
                <a16:creationId xmlns:a16="http://schemas.microsoft.com/office/drawing/2014/main" id="{7EA30656-6539-BB25-13CD-BA574EF710E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534" y="896167"/>
            <a:ext cx="8175828" cy="4638824"/>
          </a:xfrm>
          <a:prstGeom prst="rect">
            <a:avLst/>
          </a:prstGeom>
          <a:noFill/>
          <a:ln w="9525" cap="flat" cmpd="sng">
            <a:solidFill>
              <a:srgbClr val="151F5B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82" name="Google Shape;182;p39">
            <a:extLst>
              <a:ext uri="{FF2B5EF4-FFF2-40B4-BE49-F238E27FC236}">
                <a16:creationId xmlns:a16="http://schemas.microsoft.com/office/drawing/2014/main" id="{36346B32-88CC-6AE5-80C5-40DF336ACE87}"/>
              </a:ext>
            </a:extLst>
          </p:cNvPr>
          <p:cNvSpPr txBox="1"/>
          <p:nvPr/>
        </p:nvSpPr>
        <p:spPr>
          <a:xfrm>
            <a:off x="8485133" y="896167"/>
            <a:ext cx="3556800" cy="5213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Doctors can login on laptop / desktop for easy access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Can view, print and download report 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Clinic level Kdigo Map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Clinic Users (doctor or staff) info 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Multi-organization access function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  <a:p>
            <a:pPr marL="609585" indent="-397923">
              <a:lnSpc>
                <a:spcPct val="200000"/>
              </a:lnSpc>
              <a:buSzPts val="1100"/>
              <a:buFont typeface="Verdana"/>
              <a:buChar char="●"/>
            </a:pPr>
            <a:r>
              <a:rPr lang="en" sz="1467">
                <a:latin typeface="Verdana"/>
                <a:ea typeface="Verdana"/>
                <a:cs typeface="Verdana"/>
                <a:sym typeface="Verdana"/>
              </a:rPr>
              <a:t>Data filter by age, gender, date, ACR etc.</a:t>
            </a:r>
            <a:endParaRPr sz="1467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3" name="Google Shape;183;p39">
            <a:extLst>
              <a:ext uri="{FF2B5EF4-FFF2-40B4-BE49-F238E27FC236}">
                <a16:creationId xmlns:a16="http://schemas.microsoft.com/office/drawing/2014/main" id="{EE479E83-C8A0-3DF3-406D-1E3F5929A47A}"/>
              </a:ext>
            </a:extLst>
          </p:cNvPr>
          <p:cNvSpPr txBox="1"/>
          <p:nvPr/>
        </p:nvSpPr>
        <p:spPr>
          <a:xfrm>
            <a:off x="2336451" y="5923501"/>
            <a:ext cx="40000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algn="ctr"/>
            <a:r>
              <a:rPr lang="en" sz="2400" u="sng">
                <a:solidFill>
                  <a:schemeClr val="hlink"/>
                </a:solidFill>
                <a:hlinkClick r:id="rId4"/>
              </a:rPr>
              <a:t>https://clinic.neodocs.in/</a:t>
            </a:r>
            <a:r>
              <a:rPr lang="en" sz="2400"/>
              <a:t> 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2142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0"/>
          <p:cNvSpPr txBox="1"/>
          <p:nvPr/>
        </p:nvSpPr>
        <p:spPr>
          <a:xfrm>
            <a:off x="107400" y="103668"/>
            <a:ext cx="9431600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en" sz="2800">
                <a:solidFill>
                  <a:srgbClr val="0B5394"/>
                </a:solidFill>
              </a:rPr>
              <a:t>Features: Dr-NeoDocs App Dashboard</a:t>
            </a:r>
            <a:endParaRPr sz="2800">
              <a:solidFill>
                <a:srgbClr val="0B5394"/>
              </a:solidFill>
            </a:endParaRPr>
          </a:p>
        </p:txBody>
      </p:sp>
      <p:grpSp>
        <p:nvGrpSpPr>
          <p:cNvPr id="189" name="Google Shape;189;p40"/>
          <p:cNvGrpSpPr/>
          <p:nvPr/>
        </p:nvGrpSpPr>
        <p:grpSpPr>
          <a:xfrm>
            <a:off x="6134433" y="780867"/>
            <a:ext cx="5441984" cy="5670735"/>
            <a:chOff x="152400" y="738050"/>
            <a:chExt cx="4081488" cy="4253051"/>
          </a:xfrm>
        </p:grpSpPr>
        <p:pic>
          <p:nvPicPr>
            <p:cNvPr id="190" name="Google Shape;19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0F0C67"/>
              </a:solidFill>
              <a:prstDash val="solid"/>
              <a:round/>
              <a:headEnd type="none" w="sm" len="sm"/>
              <a:tailEnd type="none" w="sm" len="sm"/>
            </a:ln>
          </p:spPr>
        </p:pic>
        <p:pic>
          <p:nvPicPr>
            <p:cNvPr id="191" name="Google Shape;191;p4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69344" y="738050"/>
              <a:ext cx="1964544" cy="4253051"/>
            </a:xfrm>
            <a:prstGeom prst="rect">
              <a:avLst/>
            </a:prstGeom>
            <a:noFill/>
            <a:ln w="9525" cap="flat" cmpd="sng">
              <a:solidFill>
                <a:srgbClr val="151F5B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pic>
        <p:nvPicPr>
          <p:cNvPr id="192" name="Google Shape;192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8654" y="780867"/>
            <a:ext cx="2619380" cy="5670735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93" name="Google Shape;193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2901" y="780884"/>
            <a:ext cx="2619367" cy="5670693"/>
          </a:xfrm>
          <a:prstGeom prst="rect">
            <a:avLst/>
          </a:prstGeom>
          <a:noFill/>
          <a:ln w="9525" cap="flat" cmpd="sng">
            <a:solidFill>
              <a:srgbClr val="0F0C6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1"/>
          <p:cNvSpPr txBox="1">
            <a:spLocks noGrp="1"/>
          </p:cNvSpPr>
          <p:nvPr>
            <p:ph type="title"/>
          </p:nvPr>
        </p:nvSpPr>
        <p:spPr>
          <a:xfrm>
            <a:off x="889000" y="2239592"/>
            <a:ext cx="10414000" cy="2324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400" tIns="25400" rIns="25400" bIns="25400" rtlCol="0" anchor="b" anchorCtr="0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ts val="5600"/>
            </a:pPr>
            <a:r>
              <a:rPr lang="en" sz="7466" b="1">
                <a:solidFill>
                  <a:srgbClr val="0B539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you!</a:t>
            </a:r>
            <a:endParaRPr sz="667">
              <a:solidFill>
                <a:srgbClr val="0B5394"/>
              </a:solidFill>
            </a:endParaRPr>
          </a:p>
        </p:txBody>
      </p:sp>
      <p:sp>
        <p:nvSpPr>
          <p:cNvPr id="199" name="Google Shape;199;p41"/>
          <p:cNvSpPr txBox="1"/>
          <p:nvPr/>
        </p:nvSpPr>
        <p:spPr>
          <a:xfrm>
            <a:off x="2264281" y="5187784"/>
            <a:ext cx="7663600" cy="11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rmAutofit/>
          </a:bodyPr>
          <a:lstStyle/>
          <a:p>
            <a:pPr algn="ctr">
              <a:buClr>
                <a:srgbClr val="000000"/>
              </a:buClr>
              <a:buSzPts val="3800"/>
            </a:pPr>
            <a:endParaRPr sz="5067" u="sng">
              <a:solidFill>
                <a:schemeClr val="hlink"/>
              </a:solidFill>
              <a:latin typeface="Helvetica Neue"/>
              <a:ea typeface="Helvetica Neue"/>
              <a:cs typeface="Helvetica Neue"/>
              <a:sym typeface="Helvetica Neue"/>
              <a:hlinkClick r:id="rId3"/>
            </a:endParaRPr>
          </a:p>
        </p:txBody>
      </p:sp>
      <p:pic>
        <p:nvPicPr>
          <p:cNvPr id="200" name="Google Shape;20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3985" y="957834"/>
            <a:ext cx="7589367" cy="18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1"/>
          <p:cNvSpPr txBox="1">
            <a:spLocks noGrp="1"/>
          </p:cNvSpPr>
          <p:nvPr>
            <p:ph type="body" idx="1"/>
          </p:nvPr>
        </p:nvSpPr>
        <p:spPr>
          <a:xfrm>
            <a:off x="2264267" y="5086200"/>
            <a:ext cx="8205600" cy="847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25400" tIns="25400" rIns="25400" bIns="25400" rtlCol="0" anchor="t" anchorCtr="0">
            <a:noAutofit/>
          </a:bodyPr>
          <a:lstStyle/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r>
              <a:rPr lang="en" sz="1867">
                <a:solidFill>
                  <a:srgbClr val="212121"/>
                </a:solidFill>
              </a:rPr>
              <a:t>Contact Us: </a:t>
            </a:r>
            <a:endParaRPr sz="1867">
              <a:solidFill>
                <a:srgbClr val="212121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endParaRPr sz="1867">
              <a:solidFill>
                <a:srgbClr val="212121"/>
              </a:solidFill>
            </a:endParaRPr>
          </a:p>
          <a:p>
            <a:pPr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r>
              <a:rPr lang="en" sz="1867">
                <a:solidFill>
                  <a:srgbClr val="212121"/>
                </a:solidFill>
              </a:rPr>
              <a:t>Rajendra Bhaskar +91 99873 39111</a:t>
            </a:r>
            <a:endParaRPr sz="1867">
              <a:solidFill>
                <a:srgbClr val="212121"/>
              </a:solidFill>
            </a:endParaRPr>
          </a:p>
          <a:p>
            <a:pPr algn="l">
              <a:lnSpc>
                <a:spcPct val="115000"/>
              </a:lnSpc>
              <a:spcBef>
                <a:spcPts val="0"/>
              </a:spcBef>
              <a:buClr>
                <a:srgbClr val="424242"/>
              </a:buClr>
              <a:buSzPts val="3800"/>
            </a:pPr>
            <a:endParaRPr sz="1867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35165" y="365760"/>
            <a:ext cx="2121670" cy="67710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800" b="1">
                <a:solidFill>
                  <a:srgbClr val="202020"/>
                </a:solidFill>
              </a:defRPr>
            </a:pPr>
            <a:r>
              <a:rPr sz="3800"/>
              <a:t>Overview</a:t>
            </a:r>
          </a:p>
        </p:txBody>
      </p:sp>
      <p:sp>
        <p:nvSpPr>
          <p:cNvPr id="3" name="Rectangle 2"/>
          <p:cNvSpPr/>
          <p:nvPr/>
        </p:nvSpPr>
        <p:spPr>
          <a:xfrm>
            <a:off x="4267200" y="100584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198461" y="1097280"/>
            <a:ext cx="379507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787878"/>
                </a:solidFill>
              </a:defRPr>
            </a:pPr>
            <a:r>
              <a:rPr sz="1600"/>
              <a:t>High-level summary of testing performance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5240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18440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301240" y="2194560"/>
            <a:ext cx="106176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Tests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60516" y="2651761"/>
            <a:ext cx="944489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2,227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7244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444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01641" y="2194560"/>
            <a:ext cx="121225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Camps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883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711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248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Oval 13"/>
          <p:cNvSpPr/>
          <p:nvPr/>
        </p:nvSpPr>
        <p:spPr>
          <a:xfrm>
            <a:off x="82448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8702040" y="2194560"/>
            <a:ext cx="130337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Doctors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887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351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1242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/>
          <p:cNvSpPr/>
          <p:nvPr/>
        </p:nvSpPr>
        <p:spPr>
          <a:xfrm>
            <a:off x="34442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3901441" y="4114800"/>
            <a:ext cx="185820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A2+A3 Abnormality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50484" y="4572001"/>
            <a:ext cx="764953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25%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3246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/>
          <p:cNvSpPr/>
          <p:nvPr/>
        </p:nvSpPr>
        <p:spPr>
          <a:xfrm>
            <a:off x="66446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101840" y="4114800"/>
            <a:ext cx="145103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States Covered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572712" y="457200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1428" y="320041"/>
            <a:ext cx="694914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State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336178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6960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State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Kerala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Maharashtra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335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Tamil Nadu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Telangana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Uttar Pradesh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Gujarat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Karnataka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Uttarakhand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West Bengal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Odisha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33102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Andhra Pradesh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28%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33114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Haryana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4904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849047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8214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4" y="2182149"/>
            <a:ext cx="10881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5152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4" y="2515251"/>
            <a:ext cx="121615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8483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4" y="2848353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318145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3181455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51455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514557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84765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847659"/>
            <a:ext cx="1600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41807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3" y="4180761"/>
            <a:ext cx="2560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51386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513863"/>
            <a:ext cx="320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846965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3" y="4846965"/>
            <a:ext cx="28803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518006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3" y="5180067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513169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513169"/>
            <a:ext cx="17922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846277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3" y="5846277"/>
            <a:ext cx="10241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TextBox 3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31233" y="320041"/>
            <a:ext cx="672953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City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1"/>
            <a:ext cx="10241280" cy="5377815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1"/>
          <a:ext cx="9532803" cy="4737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Orgcity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Kozhikode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Delhi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Hyderabad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Chennai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Kolhapur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Ahmedabad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18%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Thiruvananthapuram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77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Bengaluru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Malappuram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Salem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Vellore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Pune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Nizamabad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Haldwani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91465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Calicut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82822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828228"/>
            <a:ext cx="25603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11969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119693"/>
            <a:ext cx="1920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241115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3" y="2411158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270262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3" y="2702623"/>
            <a:ext cx="9601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299408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3" y="2994088"/>
            <a:ext cx="102412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328555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3" y="3285553"/>
            <a:ext cx="11521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357701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3577018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462443" y="386848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462444" y="3868483"/>
            <a:ext cx="24963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Rounded Rectangle 21"/>
          <p:cNvSpPr/>
          <p:nvPr/>
        </p:nvSpPr>
        <p:spPr>
          <a:xfrm>
            <a:off x="10462443" y="415994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Rounded Rectangle 22"/>
          <p:cNvSpPr/>
          <p:nvPr/>
        </p:nvSpPr>
        <p:spPr>
          <a:xfrm>
            <a:off x="10462443" y="4159948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4" name="Rounded Rectangle 23"/>
          <p:cNvSpPr/>
          <p:nvPr/>
        </p:nvSpPr>
        <p:spPr>
          <a:xfrm>
            <a:off x="10462443" y="445141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5" name="Rounded Rectangle 24"/>
          <p:cNvSpPr/>
          <p:nvPr/>
        </p:nvSpPr>
        <p:spPr>
          <a:xfrm>
            <a:off x="10462444" y="4451413"/>
            <a:ext cx="7680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6" name="Rounded Rectangle 25"/>
          <p:cNvSpPr/>
          <p:nvPr/>
        </p:nvSpPr>
        <p:spPr>
          <a:xfrm>
            <a:off x="10462443" y="474287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7" name="Rounded Rectangle 26"/>
          <p:cNvSpPr/>
          <p:nvPr/>
        </p:nvSpPr>
        <p:spPr>
          <a:xfrm>
            <a:off x="10462444" y="4742878"/>
            <a:ext cx="26883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8" name="Rounded Rectangle 27"/>
          <p:cNvSpPr/>
          <p:nvPr/>
        </p:nvSpPr>
        <p:spPr>
          <a:xfrm>
            <a:off x="10462443" y="503434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9" name="Rounded Rectangle 28"/>
          <p:cNvSpPr/>
          <p:nvPr/>
        </p:nvSpPr>
        <p:spPr>
          <a:xfrm>
            <a:off x="10462443" y="5034343"/>
            <a:ext cx="7040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0" name="Rounded Rectangle 29"/>
          <p:cNvSpPr/>
          <p:nvPr/>
        </p:nvSpPr>
        <p:spPr>
          <a:xfrm>
            <a:off x="10462443" y="532580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1" name="Rounded Rectangle 30"/>
          <p:cNvSpPr/>
          <p:nvPr/>
        </p:nvSpPr>
        <p:spPr>
          <a:xfrm>
            <a:off x="10462444" y="5325808"/>
            <a:ext cx="14081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2" name="Rounded Rectangle 31"/>
          <p:cNvSpPr/>
          <p:nvPr/>
        </p:nvSpPr>
        <p:spPr>
          <a:xfrm>
            <a:off x="10462443" y="5617273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3" name="Rounded Rectangle 32"/>
          <p:cNvSpPr/>
          <p:nvPr/>
        </p:nvSpPr>
        <p:spPr>
          <a:xfrm>
            <a:off x="10462443" y="5617273"/>
            <a:ext cx="384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ounded Rectangle 33"/>
          <p:cNvSpPr/>
          <p:nvPr/>
        </p:nvSpPr>
        <p:spPr>
          <a:xfrm>
            <a:off x="10462443" y="5908738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5" name="Rounded Rectangle 34"/>
          <p:cNvSpPr/>
          <p:nvPr/>
        </p:nvSpPr>
        <p:spPr>
          <a:xfrm>
            <a:off x="10462443" y="5908738"/>
            <a:ext cx="3840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TextBox 35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42317" y="320041"/>
            <a:ext cx="770736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Speciality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08635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1" y="1371600"/>
          <a:ext cx="9532803" cy="4446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85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Specialization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Total Camps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General Physician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678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103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Nephrologist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578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391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98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Diabetologist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443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65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Internal Medicine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87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238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22%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Cardiologist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126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Endocrinologist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50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82930"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Others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14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400">
                          <a:solidFill>
                            <a:srgbClr val="202020"/>
                          </a:solidFill>
                        </a:defRPr>
                      </a:pPr>
                      <a:r>
                        <a:t>31%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462443" y="197396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462443" y="1973961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462443" y="255689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462443" y="2556891"/>
            <a:ext cx="21122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462443" y="313982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462444" y="3139821"/>
            <a:ext cx="14081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462443" y="372275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462444" y="3722751"/>
            <a:ext cx="140817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462443" y="430568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462444" y="4305681"/>
            <a:ext cx="10881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462443" y="488861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462444" y="4888611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462443" y="5471541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462443" y="5471541"/>
            <a:ext cx="1984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TextBox 1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6942" y="320041"/>
            <a:ext cx="6938117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Age Group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515112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451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Age Group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&lt;30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337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252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31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29%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30-40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333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18%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40-50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329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24%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50-60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524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414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60-70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377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33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27%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70-80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178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124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31%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80-90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46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28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9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43%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&gt;90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0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100%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19415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9" y="1941576"/>
            <a:ext cx="185623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8" y="2459736"/>
            <a:ext cx="11521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ounded Rectangle 9"/>
          <p:cNvSpPr/>
          <p:nvPr/>
        </p:nvSpPr>
        <p:spPr>
          <a:xfrm>
            <a:off x="10044378" y="297789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ounded Rectangle 10"/>
          <p:cNvSpPr/>
          <p:nvPr/>
        </p:nvSpPr>
        <p:spPr>
          <a:xfrm>
            <a:off x="10044379" y="2977896"/>
            <a:ext cx="153619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ounded Rectangle 11"/>
          <p:cNvSpPr/>
          <p:nvPr/>
        </p:nvSpPr>
        <p:spPr>
          <a:xfrm>
            <a:off x="10044378" y="349605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Rounded Rectangle 12"/>
          <p:cNvSpPr/>
          <p:nvPr/>
        </p:nvSpPr>
        <p:spPr>
          <a:xfrm>
            <a:off x="10044378" y="3496056"/>
            <a:ext cx="134416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Rounded Rectangle 13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Rounded Rectangle 14"/>
          <p:cNvSpPr/>
          <p:nvPr/>
        </p:nvSpPr>
        <p:spPr>
          <a:xfrm>
            <a:off x="10044379" y="4014216"/>
            <a:ext cx="172821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6" name="Rounded Rectangle 15"/>
          <p:cNvSpPr/>
          <p:nvPr/>
        </p:nvSpPr>
        <p:spPr>
          <a:xfrm>
            <a:off x="10044378" y="453237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7" name="Rounded Rectangle 16"/>
          <p:cNvSpPr/>
          <p:nvPr/>
        </p:nvSpPr>
        <p:spPr>
          <a:xfrm>
            <a:off x="10044378" y="4532376"/>
            <a:ext cx="19842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Rounded Rectangle 17"/>
          <p:cNvSpPr/>
          <p:nvPr/>
        </p:nvSpPr>
        <p:spPr>
          <a:xfrm>
            <a:off x="10044378" y="50505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Rounded Rectangle 18"/>
          <p:cNvSpPr/>
          <p:nvPr/>
        </p:nvSpPr>
        <p:spPr>
          <a:xfrm>
            <a:off x="10044378" y="5050536"/>
            <a:ext cx="275234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0" name="Rounded Rectangle 19"/>
          <p:cNvSpPr/>
          <p:nvPr/>
        </p:nvSpPr>
        <p:spPr>
          <a:xfrm>
            <a:off x="10044378" y="556869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1" name="Rounded Rectangle 20"/>
          <p:cNvSpPr/>
          <p:nvPr/>
        </p:nvSpPr>
        <p:spPr>
          <a:xfrm>
            <a:off x="10044378" y="5568696"/>
            <a:ext cx="64008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429067" y="320041"/>
            <a:ext cx="7333866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Gender Wise Testing (Till November 2025)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2800" y="914400"/>
            <a:ext cx="4572000" cy="64008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Rounded Rectangle 3"/>
          <p:cNvSpPr/>
          <p:nvPr/>
        </p:nvSpPr>
        <p:spPr>
          <a:xfrm>
            <a:off x="1249680" y="1005840"/>
            <a:ext cx="10241280" cy="4114800"/>
          </a:xfrm>
          <a:prstGeom prst="roundRect">
            <a:avLst/>
          </a:prstGeom>
          <a:solidFill>
            <a:srgbClr val="FCFDFD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615440" y="1371600"/>
          <a:ext cx="9114738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7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44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062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164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Gender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Total Tests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A1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A2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A3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b="1">
                          <a:solidFill>
                            <a:srgbClr val="FFFFFF"/>
                          </a:solidFill>
                        </a:defRPr>
                      </a:pPr>
                      <a:r>
                        <a:t>Abnormality %</a:t>
                      </a:r>
                    </a:p>
                  </a:txBody>
                  <a:tcPr anchor="ctr">
                    <a:solidFill>
                      <a:srgbClr val="10A8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Male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1430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1082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124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26%</a:t>
                      </a:r>
                    </a:p>
                  </a:txBody>
                  <a:tcPr anchor="ctr">
                    <a:solidFill>
                      <a:srgbClr val="F6FA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Female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797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619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132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46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600">
                          <a:solidFill>
                            <a:srgbClr val="202020"/>
                          </a:solidFill>
                        </a:defRPr>
                      </a:pPr>
                      <a:r>
                        <a:t>23%</a:t>
                      </a:r>
                    </a:p>
                  </a:txBody>
                  <a:tcPr anchor="ctr">
                    <a:solidFill>
                      <a:srgbClr val="EC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ounded Rectangle 5"/>
          <p:cNvSpPr/>
          <p:nvPr/>
        </p:nvSpPr>
        <p:spPr>
          <a:xfrm>
            <a:off x="10044378" y="245973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Rounded Rectangle 6"/>
          <p:cNvSpPr/>
          <p:nvPr/>
        </p:nvSpPr>
        <p:spPr>
          <a:xfrm>
            <a:off x="10044378" y="2459736"/>
            <a:ext cx="166420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ounded Rectangle 7"/>
          <p:cNvSpPr/>
          <p:nvPr/>
        </p:nvSpPr>
        <p:spPr>
          <a:xfrm>
            <a:off x="10044378" y="4014216"/>
            <a:ext cx="640080" cy="109728"/>
          </a:xfrm>
          <a:prstGeom prst="roundRect">
            <a:avLst/>
          </a:prstGeom>
          <a:solidFill>
            <a:srgbClr val="EAF3F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ounded Rectangle 8"/>
          <p:cNvSpPr/>
          <p:nvPr/>
        </p:nvSpPr>
        <p:spPr>
          <a:xfrm>
            <a:off x="10044378" y="4014216"/>
            <a:ext cx="147218" cy="109728"/>
          </a:xfrm>
          <a:prstGeom prst="round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27513" y="2697480"/>
            <a:ext cx="5336974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000" b="1">
                <a:solidFill>
                  <a:srgbClr val="202020"/>
                </a:solidFill>
              </a:defRPr>
            </a:pPr>
            <a:r>
              <a:rPr sz="4000"/>
              <a:t>November 2025 Insights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40762" y="3520440"/>
            <a:ext cx="291047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000">
                <a:solidFill>
                  <a:srgbClr val="787878"/>
                </a:solidFill>
              </a:defRPr>
            </a:pPr>
            <a:r>
              <a:rPr sz="2000"/>
              <a:t>01-11-2025 to 30-11-2025</a:t>
            </a:r>
          </a:p>
        </p:txBody>
      </p:sp>
      <p:sp>
        <p:nvSpPr>
          <p:cNvPr id="4" name="Rectangle 3"/>
          <p:cNvSpPr/>
          <p:nvPr/>
        </p:nvSpPr>
        <p:spPr>
          <a:xfrm>
            <a:off x="4267200" y="425196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267200" y="1005840"/>
            <a:ext cx="3657600" cy="73152"/>
          </a:xfrm>
          <a:prstGeom prst="rect">
            <a:avLst/>
          </a:prstGeom>
          <a:solidFill>
            <a:srgbClr val="10A8A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198461" y="1097280"/>
            <a:ext cx="379507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1600">
                <a:solidFill>
                  <a:srgbClr val="787878"/>
                </a:solidFill>
              </a:defRPr>
            </a:pPr>
            <a:r>
              <a:rPr sz="1600"/>
              <a:t>High-level summary of testing performance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5240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Oval 5"/>
          <p:cNvSpPr/>
          <p:nvPr/>
        </p:nvSpPr>
        <p:spPr>
          <a:xfrm>
            <a:off x="18440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2301240" y="2194560"/>
            <a:ext cx="106176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Tests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87954" y="2651761"/>
            <a:ext cx="689612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363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7244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Oval 9"/>
          <p:cNvSpPr/>
          <p:nvPr/>
        </p:nvSpPr>
        <p:spPr>
          <a:xfrm>
            <a:off x="50444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5501641" y="2194560"/>
            <a:ext cx="1212255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Camps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972512" y="265176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92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924800" y="196596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4" name="Oval 13"/>
          <p:cNvSpPr/>
          <p:nvPr/>
        </p:nvSpPr>
        <p:spPr>
          <a:xfrm>
            <a:off x="8244840" y="224028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TextBox 14"/>
          <p:cNvSpPr txBox="1"/>
          <p:nvPr/>
        </p:nvSpPr>
        <p:spPr>
          <a:xfrm>
            <a:off x="8702040" y="2194560"/>
            <a:ext cx="1303370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Total Doctors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72912" y="265176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51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1242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8" name="Oval 17"/>
          <p:cNvSpPr/>
          <p:nvPr/>
        </p:nvSpPr>
        <p:spPr>
          <a:xfrm>
            <a:off x="34442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9" name="TextBox 18"/>
          <p:cNvSpPr txBox="1"/>
          <p:nvPr/>
        </p:nvSpPr>
        <p:spPr>
          <a:xfrm>
            <a:off x="3901441" y="4114800"/>
            <a:ext cx="1858201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A2+A3 Abnormality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250484" y="4572001"/>
            <a:ext cx="764953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26%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6324600" y="3886200"/>
            <a:ext cx="2743200" cy="1417320"/>
          </a:xfrm>
          <a:prstGeom prst="roundRect">
            <a:avLst/>
          </a:prstGeom>
          <a:solidFill>
            <a:srgbClr val="E4F8F8"/>
          </a:solidFill>
          <a:ln w="12700">
            <a:solidFill>
              <a:srgbClr val="EBF0F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Oval 21"/>
          <p:cNvSpPr/>
          <p:nvPr/>
        </p:nvSpPr>
        <p:spPr>
          <a:xfrm>
            <a:off x="6644640" y="4160520"/>
            <a:ext cx="320040" cy="320040"/>
          </a:xfrm>
          <a:prstGeom prst="ellipse">
            <a:avLst/>
          </a:prstGeom>
          <a:noFill/>
          <a:ln w="25400">
            <a:solidFill>
              <a:srgbClr val="10A8A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3" name="TextBox 22"/>
          <p:cNvSpPr txBox="1"/>
          <p:nvPr/>
        </p:nvSpPr>
        <p:spPr>
          <a:xfrm>
            <a:off x="7101840" y="4114800"/>
            <a:ext cx="145103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600" b="1">
                <a:solidFill>
                  <a:srgbClr val="202020"/>
                </a:solidFill>
              </a:defRPr>
            </a:pPr>
            <a:r>
              <a:rPr sz="1600"/>
              <a:t>States Covered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572712" y="4572001"/>
            <a:ext cx="521297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600" b="1">
                <a:solidFill>
                  <a:srgbClr val="202020"/>
                </a:solidFill>
              </a:defRPr>
            </a:pPr>
            <a:r>
              <a:rPr sz="2600"/>
              <a:t>15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89761" y="6537960"/>
            <a:ext cx="2787943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900">
                <a:solidFill>
                  <a:srgbClr val="787878"/>
                </a:solidFill>
              </a:defRPr>
            </a:pPr>
            <a:r>
              <a:rPr sz="900"/>
              <a:t>Neodocs YCS21 • Confidential • Pharma Insights Report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059866" y="6537960"/>
            <a:ext cx="24237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 sz="900">
                <a:solidFill>
                  <a:srgbClr val="787878"/>
                </a:solidFill>
              </a:defRPr>
            </a:pPr>
            <a:r>
              <a:rPr sz="900"/>
              <a:t>8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782290" y="457201"/>
            <a:ext cx="4627421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3200" b="1">
                <a:solidFill>
                  <a:srgbClr val="202020"/>
                </a:solidFill>
              </a:defRPr>
            </a:pPr>
            <a:r>
              <a:rPr sz="3200"/>
              <a:t>November 2025 Overview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1147</Words>
  <Application>Microsoft Office PowerPoint</Application>
  <PresentationFormat>Widescreen</PresentationFormat>
  <Paragraphs>739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Helvetica Neue</vt:lpstr>
      <vt:lpstr>Poppins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PARTHIBA MUKHOPADHYAY</dc:creator>
  <cp:lastModifiedBy>PARTHIBA MUKHOPADHYAY</cp:lastModifiedBy>
  <cp:revision>8</cp:revision>
  <dcterms:created xsi:type="dcterms:W3CDTF">2025-11-20T10:32:54Z</dcterms:created>
  <dcterms:modified xsi:type="dcterms:W3CDTF">2025-12-03T09:20:28Z</dcterms:modified>
</cp:coreProperties>
</file>

<file path=docProps/thumbnail.jpeg>
</file>